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0" r:id="rId3"/>
    <p:sldId id="314" r:id="rId4"/>
    <p:sldId id="315" r:id="rId5"/>
    <p:sldId id="320" r:id="rId6"/>
    <p:sldId id="318" r:id="rId7"/>
    <p:sldId id="321" r:id="rId8"/>
    <p:sldId id="323" r:id="rId9"/>
    <p:sldId id="322" r:id="rId10"/>
    <p:sldId id="328" r:id="rId11"/>
    <p:sldId id="333" r:id="rId12"/>
    <p:sldId id="335" r:id="rId13"/>
    <p:sldId id="325" r:id="rId14"/>
    <p:sldId id="334" r:id="rId15"/>
    <p:sldId id="329" r:id="rId16"/>
    <p:sldId id="330" r:id="rId17"/>
    <p:sldId id="331" r:id="rId18"/>
    <p:sldId id="332" r:id="rId19"/>
    <p:sldId id="336" r:id="rId20"/>
    <p:sldId id="337" r:id="rId21"/>
    <p:sldId id="327" r:id="rId22"/>
    <p:sldId id="326" r:id="rId23"/>
    <p:sldId id="300"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792"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593B746-FA1F-4E70-86B7-B335E20AEC5F}" type="datetimeFigureOut">
              <a:rPr lang="en-US" smtClean="0"/>
              <a:pPr/>
              <a:t>5/18/2021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CDAD916-274E-4C92-8483-5F80B0A957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DAD916-274E-4C92-8483-5F80B0A9572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A5506D2-D97A-4B4D-91E6-8F6CADECD350}" type="datetimeFigureOut">
              <a:rPr lang="en-US" smtClean="0"/>
              <a:pPr/>
              <a:t>5/18/2021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CDA136C-36D2-4ECB-89BB-4E4958CEB6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506D2-D97A-4B4D-91E6-8F6CADECD35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136C-36D2-4ECB-89BB-4E4958CEB6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CDA136C-36D2-4ECB-89BB-4E4958CEB6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506D2-D97A-4B4D-91E6-8F6CADECD35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A5506D2-D97A-4B4D-91E6-8F6CADECD350}" type="datetimeFigureOut">
              <a:rPr lang="en-US" smtClean="0"/>
              <a:pPr/>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CDA136C-36D2-4ECB-89BB-4E4958CEB6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A5506D2-D97A-4B4D-91E6-8F6CADECD350}" type="datetimeFigureOut">
              <a:rPr lang="en-US" smtClean="0"/>
              <a:pPr/>
              <a:t>5/18/2021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CDA136C-36D2-4ECB-89BB-4E4958CEB6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A5506D2-D97A-4B4D-91E6-8F6CADECD350}" type="datetimeFigureOut">
              <a:rPr lang="en-US" smtClean="0"/>
              <a:pPr/>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136C-36D2-4ECB-89BB-4E4958CEB6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5506D2-D97A-4B4D-91E6-8F6CADECD350}" type="datetimeFigureOut">
              <a:rPr lang="en-US" smtClean="0"/>
              <a:pPr/>
              <a:t>5/18/2021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CDA136C-36D2-4ECB-89BB-4E4958CEB6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506D2-D97A-4B4D-91E6-8F6CADECD350}" type="datetimeFigureOut">
              <a:rPr lang="en-US" smtClean="0"/>
              <a:pPr/>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CDA136C-36D2-4ECB-89BB-4E4958CEB6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A5506D2-D97A-4B4D-91E6-8F6CADECD350}" type="datetimeFigureOut">
              <a:rPr lang="en-US" smtClean="0"/>
              <a:pPr/>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CDA136C-36D2-4ECB-89BB-4E4958CEB6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CDA136C-36D2-4ECB-89BB-4E4958CEB6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A5506D2-D97A-4B4D-91E6-8F6CADECD350}" type="datetimeFigureOut">
              <a:rPr lang="en-US" smtClean="0"/>
              <a:pPr/>
              <a:t>5/18/2021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CDA136C-36D2-4ECB-89BB-4E4958CEB6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A5506D2-D97A-4B4D-91E6-8F6CADECD350}" type="datetimeFigureOut">
              <a:rPr lang="en-US" smtClean="0"/>
              <a:pPr/>
              <a:t>5/18/2021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A5506D2-D97A-4B4D-91E6-8F6CADECD350}" type="datetimeFigureOut">
              <a:rPr lang="en-US" smtClean="0"/>
              <a:pPr/>
              <a:t>5/18/2021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CDA136C-36D2-4ECB-89BB-4E4958CEB6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HP\Desktop\temp\vedio\RTK.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HP\Desktop\temp\vedio\Processing.mp4"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HP\Desktop\temp\vedio\Downloading.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00400"/>
            <a:ext cx="6400800" cy="1752600"/>
          </a:xfrm>
        </p:spPr>
        <p:txBody>
          <a:bodyPr>
            <a:normAutofit/>
          </a:bodyPr>
          <a:lstStyle/>
          <a:p>
            <a:r>
              <a:rPr lang="en-US" sz="4000" dirty="0" smtClean="0"/>
              <a:t>Survey of India</a:t>
            </a:r>
          </a:p>
          <a:p>
            <a:endParaRPr lang="en-US" sz="4000" dirty="0" smtClean="0"/>
          </a:p>
        </p:txBody>
      </p:sp>
      <p:sp>
        <p:nvSpPr>
          <p:cNvPr id="2" name="Title 1"/>
          <p:cNvSpPr>
            <a:spLocks noGrp="1"/>
          </p:cNvSpPr>
          <p:nvPr>
            <p:ph type="ctrTitle"/>
          </p:nvPr>
        </p:nvSpPr>
        <p:spPr>
          <a:xfrm>
            <a:off x="990600" y="381000"/>
            <a:ext cx="7772400" cy="1752600"/>
          </a:xfrm>
        </p:spPr>
        <p:txBody>
          <a:bodyPr>
            <a:normAutofit/>
          </a:bodyPr>
          <a:lstStyle/>
          <a:p>
            <a:r>
              <a:rPr lang="en-US" sz="4400" b="1" u="sng" dirty="0" smtClean="0">
                <a:solidFill>
                  <a:schemeClr val="accent1">
                    <a:lumMod val="50000"/>
                  </a:schemeClr>
                </a:solidFill>
              </a:rPr>
              <a:t>www.cors.surveyofindia.gov.in</a:t>
            </a:r>
            <a:endParaRPr lang="en-US" sz="4400" b="1" dirty="0">
              <a:solidFill>
                <a:schemeClr val="accent1">
                  <a:lumMod val="50000"/>
                </a:schemeClr>
              </a:solidFill>
            </a:endParaRPr>
          </a:p>
        </p:txBody>
      </p:sp>
      <p:pic>
        <p:nvPicPr>
          <p:cNvPr id="4" name="Picture 4" descr="C:\Users\HP\Desktop\SOI hi qlty logo.jpg"/>
          <p:cNvPicPr>
            <a:picLocks noChangeAspect="1" noChangeArrowheads="1"/>
          </p:cNvPicPr>
          <p:nvPr/>
        </p:nvPicPr>
        <p:blipFill>
          <a:blip r:embed="rId2"/>
          <a:srcRect/>
          <a:stretch>
            <a:fillRect/>
          </a:stretch>
        </p:blipFill>
        <p:spPr bwMode="auto">
          <a:xfrm>
            <a:off x="304800" y="685800"/>
            <a:ext cx="10604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
        <p:nvSpPr>
          <p:cNvPr id="5" name="Content Placeholder 4"/>
          <p:cNvSpPr>
            <a:spLocks noGrp="1"/>
          </p:cNvSpPr>
          <p:nvPr>
            <p:ph sz="quarter" idx="1"/>
          </p:nvPr>
        </p:nvSpPr>
        <p:spPr>
          <a:xfrm>
            <a:off x="301752" y="1527048"/>
            <a:ext cx="4194048" cy="4572000"/>
          </a:xfrm>
        </p:spPr>
        <p:txBody>
          <a:bodyPr/>
          <a:lstStyle/>
          <a:p>
            <a:r>
              <a:rPr lang="en-US" dirty="0" smtClean="0"/>
              <a:t>Fill in form and email to</a:t>
            </a:r>
          </a:p>
          <a:p>
            <a:pPr>
              <a:buNone/>
            </a:pPr>
            <a:r>
              <a:rPr lang="en-US" u="sng" dirty="0" smtClean="0">
                <a:solidFill>
                  <a:srgbClr val="0033CC"/>
                </a:solidFill>
              </a:rPr>
              <a:t>cors-grb.soi@gov.in</a:t>
            </a:r>
            <a:endParaRPr lang="en-US" u="sng" dirty="0">
              <a:solidFill>
                <a:srgbClr val="0033CC"/>
              </a:solidFill>
            </a:endParaRPr>
          </a:p>
        </p:txBody>
      </p:sp>
      <p:pic>
        <p:nvPicPr>
          <p:cNvPr id="3073" name="Picture 1"/>
          <p:cNvPicPr>
            <a:picLocks noChangeAspect="1" noChangeArrowheads="1"/>
          </p:cNvPicPr>
          <p:nvPr/>
        </p:nvPicPr>
        <p:blipFill>
          <a:blip r:embed="rId2"/>
          <a:srcRect/>
          <a:stretch>
            <a:fillRect/>
          </a:stretch>
        </p:blipFill>
        <p:spPr bwMode="auto">
          <a:xfrm>
            <a:off x="5181600" y="1295400"/>
            <a:ext cx="3800475"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8503920" cy="4572000"/>
          </a:xfrm>
          <a:prstGeom prst="rect">
            <a:avLst/>
          </a:prstGeom>
        </p:spPr>
        <p:txBody>
          <a:bodyPr vert="horz">
            <a:normAutofit/>
          </a:bodyPr>
          <a:lstStyle/>
          <a:p>
            <a:pPr marL="274320" indent="-274320">
              <a:spcBef>
                <a:spcPct val="20000"/>
              </a:spcBef>
              <a:buClr>
                <a:schemeClr val="accent1"/>
              </a:buClr>
              <a:buSzPct val="85000"/>
              <a:buFont typeface="Wingdings 2"/>
              <a:buChar char=""/>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Access </a:t>
            </a:r>
            <a:r>
              <a:rPr lang="en-US" sz="2700" dirty="0" smtClean="0"/>
              <a:t>Real Time positioning </a:t>
            </a:r>
            <a:r>
              <a:rPr lang="en-US" sz="2700" dirty="0" smtClean="0"/>
              <a:t>Services</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a:r>
            <a:br>
              <a:rPr kumimoji="0" lang="en-US" sz="2700" b="0" i="0" u="none" strike="noStrike" kern="1200" cap="none" spc="0" normalizeH="0" baseline="0" noProof="0" dirty="0" smtClean="0">
                <a:ln>
                  <a:noFill/>
                </a:ln>
                <a:solidFill>
                  <a:schemeClr val="tx1"/>
                </a:solidFill>
                <a:effectLst/>
                <a:uLnTx/>
                <a:uFillTx/>
                <a:latin typeface="+mn-lt"/>
                <a:ea typeface="+mn-ea"/>
                <a:cs typeface="+mn-cs"/>
              </a:rPr>
            </a:br>
            <a:r>
              <a:rPr kumimoji="0" lang="en-US" sz="2700" b="0" i="0" u="none" strike="noStrike" kern="1200" cap="none" spc="0" normalizeH="0" baseline="0" noProof="0" dirty="0" smtClean="0">
                <a:ln>
                  <a:noFill/>
                </a:ln>
                <a:solidFill>
                  <a:schemeClr val="tx1"/>
                </a:solidFill>
                <a:effectLst/>
                <a:uLnTx/>
                <a:uFillTx/>
                <a:latin typeface="+mn-lt"/>
                <a:ea typeface="+mn-ea"/>
                <a:cs typeface="+mn-cs"/>
              </a:rPr>
              <a:t>Requirement</a:t>
            </a:r>
            <a:r>
              <a:rPr kumimoji="0" lang="en-US" sz="2700" b="0" i="0" u="none" strike="noStrike" kern="1200" cap="none" spc="0" normalizeH="0" noProof="0" dirty="0" smtClean="0">
                <a:ln>
                  <a:noFill/>
                </a:ln>
                <a:solidFill>
                  <a:schemeClr val="tx1"/>
                </a:solidFill>
                <a:effectLst/>
                <a:uLnTx/>
                <a:uFillTx/>
                <a:latin typeface="+mn-lt"/>
                <a:ea typeface="+mn-ea"/>
                <a:cs typeface="+mn-cs"/>
              </a:rPr>
              <a:t> at user end</a:t>
            </a:r>
          </a:p>
          <a:p>
            <a:pPr marL="731520" lvl="1" indent="-274320">
              <a:spcBef>
                <a:spcPct val="20000"/>
              </a:spcBef>
              <a:buClr>
                <a:schemeClr val="accent1"/>
              </a:buClr>
              <a:buSzPct val="85000"/>
              <a:buFont typeface="Wingdings 2"/>
              <a:buChar char=""/>
              <a:defRPr/>
            </a:pPr>
            <a:r>
              <a:rPr lang="en-US" sz="2700" baseline="0" dirty="0" smtClean="0"/>
              <a:t>RTK/DGNSS</a:t>
            </a:r>
            <a:r>
              <a:rPr lang="en-US" sz="2700" dirty="0" smtClean="0"/>
              <a:t> enabled GNSS instrument (preferably Multi constellation) </a:t>
            </a:r>
          </a:p>
          <a:p>
            <a:pPr marL="1188720" lvl="2" indent="-274320">
              <a:spcBef>
                <a:spcPct val="20000"/>
              </a:spcBef>
              <a:buClr>
                <a:schemeClr val="accent1"/>
              </a:buClr>
              <a:buSzPct val="85000"/>
              <a:buFont typeface="Wingdings 2"/>
              <a:buChar char=""/>
              <a:defRPr/>
            </a:pPr>
            <a:r>
              <a:rPr lang="en-US" sz="2000" dirty="0" smtClean="0"/>
              <a:t>compliant with RTCM and NTRIP protocol</a:t>
            </a:r>
          </a:p>
          <a:p>
            <a:pPr marL="731520" lvl="1" indent="-274320">
              <a:spcBef>
                <a:spcPct val="20000"/>
              </a:spcBef>
              <a:buClr>
                <a:schemeClr val="accent1"/>
              </a:buClr>
              <a:buSzPct val="85000"/>
              <a:buFont typeface="Wingdings 2"/>
              <a:buChar char=""/>
              <a:defRPr/>
            </a:pPr>
            <a:r>
              <a:rPr lang="en-US" sz="2700" dirty="0" smtClean="0"/>
              <a:t>Controller (Tab/ Mobile/Laptop etc)</a:t>
            </a:r>
          </a:p>
          <a:p>
            <a:pPr marL="1188720" lvl="2" indent="-274320">
              <a:spcBef>
                <a:spcPct val="20000"/>
              </a:spcBef>
              <a:buClr>
                <a:schemeClr val="accent1"/>
              </a:buClr>
              <a:buSzPct val="85000"/>
              <a:buFont typeface="Wingdings 2"/>
              <a:buChar char=""/>
              <a:defRPr/>
            </a:pPr>
            <a:r>
              <a:rPr lang="en-US" sz="2000" dirty="0" smtClean="0"/>
              <a:t>Windows/IOs/Android</a:t>
            </a:r>
          </a:p>
          <a:p>
            <a:pPr marL="731520" lvl="1" indent="-274320">
              <a:spcBef>
                <a:spcPct val="20000"/>
              </a:spcBef>
              <a:buClr>
                <a:schemeClr val="accent1"/>
              </a:buClr>
              <a:buSzPct val="85000"/>
              <a:buFont typeface="Wingdings 2"/>
              <a:buChar char=""/>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RTK</a:t>
            </a:r>
            <a:r>
              <a:rPr kumimoji="0" lang="en-US" sz="2700" b="0" i="0" u="none" strike="noStrike" kern="1200" cap="none" spc="0" normalizeH="0" noProof="0" dirty="0" smtClean="0">
                <a:ln>
                  <a:noFill/>
                </a:ln>
                <a:solidFill>
                  <a:schemeClr val="tx1"/>
                </a:solidFill>
                <a:effectLst/>
                <a:uLnTx/>
                <a:uFillTx/>
                <a:latin typeface="+mn-lt"/>
                <a:ea typeface="+mn-ea"/>
                <a:cs typeface="+mn-cs"/>
              </a:rPr>
              <a:t> field Software (Trimble Access, </a:t>
            </a:r>
            <a:r>
              <a:rPr kumimoji="0" lang="en-US" sz="2700" b="0" i="0" u="none" strike="noStrike" kern="1200" cap="none" spc="0" normalizeH="0" noProof="0" dirty="0" err="1" smtClean="0">
                <a:ln>
                  <a:noFill/>
                </a:ln>
                <a:solidFill>
                  <a:schemeClr val="tx1"/>
                </a:solidFill>
                <a:effectLst/>
                <a:uLnTx/>
                <a:uFillTx/>
                <a:latin typeface="+mn-lt"/>
                <a:ea typeface="+mn-ea"/>
                <a:cs typeface="+mn-cs"/>
              </a:rPr>
              <a:t>Leica</a:t>
            </a:r>
            <a:r>
              <a:rPr kumimoji="0" lang="en-US" sz="2700" b="0" i="0" u="none" strike="noStrike" kern="1200" cap="none" spc="0" normalizeH="0" noProof="0" dirty="0" smtClean="0">
                <a:ln>
                  <a:noFill/>
                </a:ln>
                <a:solidFill>
                  <a:schemeClr val="tx1"/>
                </a:solidFill>
                <a:effectLst/>
                <a:uLnTx/>
                <a:uFillTx/>
                <a:latin typeface="+mn-lt"/>
                <a:ea typeface="+mn-ea"/>
                <a:cs typeface="+mn-cs"/>
              </a:rPr>
              <a:t> Zeno connect etc)</a:t>
            </a:r>
          </a:p>
          <a:p>
            <a:pPr marL="1188720" lvl="2" indent="-274320">
              <a:spcBef>
                <a:spcPct val="20000"/>
              </a:spcBef>
              <a:buClr>
                <a:schemeClr val="accent1"/>
              </a:buClr>
              <a:buSzPct val="85000"/>
              <a:buFont typeface="Wingdings 2"/>
              <a:buChar char=""/>
              <a:defRPr/>
            </a:pPr>
            <a:r>
              <a:rPr lang="en-US" sz="2000" dirty="0" smtClean="0"/>
              <a:t>With requisite DGNSS/RTK </a:t>
            </a:r>
            <a:r>
              <a:rPr lang="en-US" sz="2000" dirty="0" smtClean="0"/>
              <a:t>license</a:t>
            </a: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4419600"/>
          <a:ext cx="8153399" cy="1359762"/>
        </p:xfrm>
        <a:graphic>
          <a:graphicData uri="http://schemas.openxmlformats.org/drawingml/2006/table">
            <a:tbl>
              <a:tblPr/>
              <a:tblGrid>
                <a:gridCol w="2037793"/>
                <a:gridCol w="6115606"/>
              </a:tblGrid>
              <a:tr h="442849">
                <a:tc>
                  <a:txBody>
                    <a:bodyPr/>
                    <a:lstStyle/>
                    <a:p>
                      <a:pPr marL="0" marR="0" algn="ctr">
                        <a:lnSpc>
                          <a:spcPct val="107000"/>
                        </a:lnSpc>
                        <a:spcBef>
                          <a:spcPts val="0"/>
                        </a:spcBef>
                        <a:spcAft>
                          <a:spcPts val="0"/>
                        </a:spcAft>
                      </a:pPr>
                      <a:r>
                        <a:rPr lang="en-US" sz="2000" dirty="0" err="1">
                          <a:latin typeface="Times New Roman" pitchFamily="18" charset="0"/>
                          <a:ea typeface="Times New Roman"/>
                          <a:cs typeface="Times New Roman" pitchFamily="18" charset="0"/>
                        </a:rPr>
                        <a:t>HostIP</a:t>
                      </a:r>
                      <a:r>
                        <a:rPr lang="en-US" sz="2000" dirty="0">
                          <a:latin typeface="Times New Roman" pitchFamily="18" charset="0"/>
                          <a:ea typeface="Times New Roman"/>
                          <a:cs typeface="Times New Roman" pitchFamily="18" charset="0"/>
                        </a:rPr>
                        <a:t>:</a:t>
                      </a:r>
                      <a:endParaRPr lang="en-US" sz="2000" dirty="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ctr">
                        <a:lnSpc>
                          <a:spcPct val="107000"/>
                        </a:lnSpc>
                        <a:spcBef>
                          <a:spcPts val="0"/>
                        </a:spcBef>
                        <a:spcAft>
                          <a:spcPts val="0"/>
                        </a:spcAft>
                      </a:pPr>
                      <a:r>
                        <a:rPr lang="en-IN" sz="2000" dirty="0">
                          <a:latin typeface="Times New Roman" pitchFamily="18" charset="0"/>
                          <a:ea typeface="Calibri"/>
                          <a:cs typeface="Times New Roman" pitchFamily="18" charset="0"/>
                        </a:rPr>
                        <a:t>103.205.244.106</a:t>
                      </a:r>
                      <a:endParaRPr lang="en-US" sz="2000" dirty="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42849">
                <a:tc>
                  <a:txBody>
                    <a:bodyPr/>
                    <a:lstStyle/>
                    <a:p>
                      <a:pPr marL="0" marR="0" algn="ctr">
                        <a:lnSpc>
                          <a:spcPct val="107000"/>
                        </a:lnSpc>
                        <a:spcBef>
                          <a:spcPts val="0"/>
                        </a:spcBef>
                        <a:spcAft>
                          <a:spcPts val="0"/>
                        </a:spcAft>
                      </a:pPr>
                      <a:r>
                        <a:rPr lang="en-US" sz="2000">
                          <a:latin typeface="Times New Roman" pitchFamily="18" charset="0"/>
                          <a:ea typeface="Times New Roman"/>
                          <a:cs typeface="Times New Roman" pitchFamily="18" charset="0"/>
                        </a:rPr>
                        <a:t>Port:</a:t>
                      </a:r>
                      <a:endParaRPr lang="en-US" sz="200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latin typeface="Times New Roman" pitchFamily="18" charset="0"/>
                          <a:ea typeface="Times New Roman"/>
                          <a:cs typeface="Times New Roman" pitchFamily="18" charset="0"/>
                        </a:rPr>
                        <a:t>2101</a:t>
                      </a:r>
                      <a:endParaRPr lang="en-US" sz="2000" dirty="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42849">
                <a:tc>
                  <a:txBody>
                    <a:bodyPr/>
                    <a:lstStyle/>
                    <a:p>
                      <a:pPr marL="0" marR="0" algn="ctr">
                        <a:lnSpc>
                          <a:spcPct val="107000"/>
                        </a:lnSpc>
                        <a:spcBef>
                          <a:spcPts val="0"/>
                        </a:spcBef>
                        <a:spcAft>
                          <a:spcPts val="0"/>
                        </a:spcAft>
                      </a:pPr>
                      <a:r>
                        <a:rPr lang="en-US" sz="2000">
                          <a:latin typeface="Times New Roman" pitchFamily="18" charset="0"/>
                          <a:ea typeface="Times New Roman"/>
                          <a:cs typeface="Times New Roman" pitchFamily="18" charset="0"/>
                        </a:rPr>
                        <a:t>Login:</a:t>
                      </a:r>
                      <a:endParaRPr lang="en-US" sz="200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marL="0" marR="0" algn="ctr">
                        <a:lnSpc>
                          <a:spcPct val="107000"/>
                        </a:lnSpc>
                        <a:spcBef>
                          <a:spcPts val="0"/>
                        </a:spcBef>
                        <a:spcAft>
                          <a:spcPts val="0"/>
                        </a:spcAft>
                      </a:pPr>
                      <a:r>
                        <a:rPr lang="en-US" sz="2000" dirty="0">
                          <a:latin typeface="Times New Roman" pitchFamily="18" charset="0"/>
                          <a:ea typeface="Times New Roman"/>
                          <a:cs typeface="Times New Roman" pitchFamily="18" charset="0"/>
                        </a:rPr>
                        <a:t>Your </a:t>
                      </a:r>
                      <a:r>
                        <a:rPr lang="en-US" sz="2000" i="1" dirty="0">
                          <a:latin typeface="Times New Roman" pitchFamily="18" charset="0"/>
                          <a:ea typeface="Times New Roman"/>
                          <a:cs typeface="Times New Roman" pitchFamily="18" charset="0"/>
                        </a:rPr>
                        <a:t>Username</a:t>
                      </a:r>
                      <a:r>
                        <a:rPr lang="en-US" sz="2000" dirty="0">
                          <a:latin typeface="Times New Roman" pitchFamily="18" charset="0"/>
                          <a:ea typeface="Times New Roman"/>
                          <a:cs typeface="Times New Roman" pitchFamily="18" charset="0"/>
                        </a:rPr>
                        <a:t> and </a:t>
                      </a:r>
                      <a:r>
                        <a:rPr lang="en-US" sz="2000" i="1" dirty="0">
                          <a:latin typeface="Times New Roman" pitchFamily="18" charset="0"/>
                          <a:ea typeface="Times New Roman"/>
                          <a:cs typeface="Times New Roman" pitchFamily="18" charset="0"/>
                        </a:rPr>
                        <a:t>Password</a:t>
                      </a:r>
                      <a:endParaRPr lang="en-US" sz="2000" dirty="0">
                        <a:latin typeface="Times New Roman" pitchFamily="18" charset="0"/>
                        <a:ea typeface="Calibri"/>
                        <a:cs typeface="Times New Roman" pitchFamily="18" charset="0"/>
                      </a:endParaRPr>
                    </a:p>
                  </a:txBody>
                  <a:tcPr marL="74576" marR="74576" marT="74576" marB="74576">
                    <a:lnL w="12700" cap="flat" cmpd="sng" algn="ctr">
                      <a:solidFill>
                        <a:srgbClr val="D3D3D3"/>
                      </a:solidFill>
                      <a:prstDash val="solid"/>
                      <a:round/>
                      <a:headEnd type="none" w="med" len="med"/>
                      <a:tailEnd type="none" w="med" len="med"/>
                    </a:lnL>
                    <a:lnR w="12700" cap="flat" cmpd="sng" algn="ctr">
                      <a:solidFill>
                        <a:srgbClr val="D3D3D3"/>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bl>
          </a:graphicData>
        </a:graphic>
      </p:graphicFrame>
      <p:sp>
        <p:nvSpPr>
          <p:cNvPr id="5" name="TextBox 4"/>
          <p:cNvSpPr txBox="1"/>
          <p:nvPr/>
        </p:nvSpPr>
        <p:spPr>
          <a:xfrm>
            <a:off x="381000" y="1524000"/>
            <a:ext cx="8153400" cy="2446824"/>
          </a:xfrm>
          <a:prstGeom prst="rect">
            <a:avLst/>
          </a:prstGeom>
          <a:noFill/>
        </p:spPr>
        <p:txBody>
          <a:bodyPr wrap="square" rtlCol="0">
            <a:spAutoFit/>
          </a:bodyPr>
          <a:lstStyle/>
          <a:p>
            <a:pPr marL="274320" lvl="1" indent="-274320">
              <a:lnSpc>
                <a:spcPct val="80000"/>
              </a:lnSpc>
              <a:spcBef>
                <a:spcPct val="20000"/>
              </a:spcBef>
              <a:buClr>
                <a:schemeClr val="accent1"/>
              </a:buClr>
              <a:buSzPct val="85000"/>
              <a:buFont typeface="Wingdings 2"/>
              <a:buChar char=""/>
            </a:pPr>
            <a:r>
              <a:rPr lang="en-US" sz="2200" b="1" dirty="0" smtClean="0"/>
              <a:t>Network RTK/D-GNSS Services</a:t>
            </a:r>
          </a:p>
          <a:p>
            <a:pPr marL="548640" lvl="1" indent="-274320">
              <a:lnSpc>
                <a:spcPct val="80000"/>
              </a:lnSpc>
              <a:spcBef>
                <a:spcPct val="20000"/>
              </a:spcBef>
              <a:buClr>
                <a:schemeClr val="accent2"/>
              </a:buClr>
              <a:buSzPct val="70000"/>
              <a:buFont typeface="Wingdings"/>
              <a:buChar char=""/>
            </a:pPr>
            <a:r>
              <a:rPr lang="en-US" sz="2000" dirty="0" smtClean="0"/>
              <a:t>Real time positioning with 3 to 4 cm / 30- 40 cm accuracy can be obtained through NRTK and D-GNSS services  hosted by CORS respectively.</a:t>
            </a:r>
          </a:p>
          <a:p>
            <a:pPr marL="548640" lvl="1" indent="-274320">
              <a:lnSpc>
                <a:spcPct val="80000"/>
              </a:lnSpc>
              <a:spcBef>
                <a:spcPct val="20000"/>
              </a:spcBef>
              <a:buClr>
                <a:schemeClr val="accent2"/>
              </a:buClr>
              <a:buSzPct val="70000"/>
              <a:buFont typeface="Wingdings"/>
              <a:buChar char=""/>
            </a:pPr>
            <a:endParaRPr lang="en-US" sz="2000" dirty="0" smtClean="0"/>
          </a:p>
          <a:p>
            <a:pPr marL="548640" lvl="1" indent="-274320">
              <a:lnSpc>
                <a:spcPct val="80000"/>
              </a:lnSpc>
              <a:spcBef>
                <a:spcPct val="20000"/>
              </a:spcBef>
              <a:buClr>
                <a:schemeClr val="accent2"/>
              </a:buClr>
              <a:buSzPct val="70000"/>
              <a:buFont typeface="Wingdings"/>
              <a:buChar char=""/>
            </a:pPr>
            <a:r>
              <a:rPr lang="en-US" sz="2000" dirty="0" smtClean="0"/>
              <a:t>These Real time correction streams are available online which can be accessed by RTK/DGNSS enables GNSS rovers on following</a:t>
            </a:r>
          </a:p>
          <a:p>
            <a:pPr marL="274320" indent="-274320">
              <a:lnSpc>
                <a:spcPct val="80000"/>
              </a:lnSpc>
              <a:spcBef>
                <a:spcPct val="20000"/>
              </a:spcBef>
              <a:buClr>
                <a:schemeClr val="accent1"/>
              </a:buClr>
              <a:buSzPct val="85000"/>
            </a:pPr>
            <a:endParaRPr lang="en-US" sz="2500" dirty="0" smtClean="0"/>
          </a:p>
        </p:txBody>
      </p:sp>
      <p:sp>
        <p:nvSpPr>
          <p:cNvPr id="7"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-Services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8503920" cy="4572000"/>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en-US" sz="2700" dirty="0" smtClean="0"/>
              <a:t>Access </a:t>
            </a:r>
            <a:r>
              <a:rPr lang="en-US" sz="2700" dirty="0" smtClean="0"/>
              <a:t>Real Time positioning Services</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RTK.mp4">
            <a:hlinkClick r:id="" action="ppaction://media"/>
          </p:cNvPr>
          <p:cNvPicPr>
            <a:picLocks noGrp="1" noRot="1" noChangeAspect="1"/>
          </p:cNvPicPr>
          <p:nvPr>
            <p:ph sz="quarter" idx="1"/>
            <a:videoFile r:link="rId1"/>
          </p:nvPr>
        </p:nvPicPr>
        <p:blipFill>
          <a:blip r:embed="rId3" cstate="print"/>
          <a:stretch>
            <a:fillRect/>
          </a:stretch>
        </p:blipFill>
        <p:spPr>
          <a:xfrm>
            <a:off x="1371600" y="2438400"/>
            <a:ext cx="7586133" cy="4267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274320" lvl="1" algn="ctr">
              <a:buClr>
                <a:schemeClr val="accent1"/>
              </a:buClr>
              <a:buSzPct val="85000"/>
              <a:buNone/>
            </a:pPr>
            <a:endParaRPr lang="en-US" b="1" dirty="0" smtClean="0">
              <a:solidFill>
                <a:schemeClr val="tx1"/>
              </a:solidFill>
            </a:endParaRPr>
          </a:p>
          <a:p>
            <a:pPr marL="274320" lvl="1" algn="ctr">
              <a:buClr>
                <a:schemeClr val="accent1"/>
              </a:buClr>
              <a:buSzPct val="85000"/>
              <a:buNone/>
            </a:pPr>
            <a:endParaRPr lang="en-US" b="1" dirty="0" smtClean="0">
              <a:solidFill>
                <a:schemeClr val="tx1"/>
              </a:solidFill>
            </a:endParaRPr>
          </a:p>
          <a:p>
            <a:pPr marL="274320" lvl="1" algn="ctr">
              <a:buClr>
                <a:schemeClr val="accent1"/>
              </a:buClr>
              <a:buSzPct val="85000"/>
              <a:buNone/>
            </a:pPr>
            <a:endParaRPr lang="en-US" b="1" dirty="0" smtClean="0">
              <a:solidFill>
                <a:schemeClr val="tx1"/>
              </a:solidFill>
            </a:endParaRPr>
          </a:p>
          <a:p>
            <a:pPr marL="274320" lvl="1" algn="ctr">
              <a:buClr>
                <a:schemeClr val="accent1"/>
              </a:buClr>
              <a:buSzPct val="85000"/>
              <a:buNone/>
            </a:pPr>
            <a:endParaRPr lang="en-US" b="1" dirty="0" smtClean="0">
              <a:solidFill>
                <a:schemeClr val="tx1"/>
              </a:solidFill>
            </a:endParaRPr>
          </a:p>
          <a:p>
            <a:pPr marL="274320" lvl="1" algn="ctr">
              <a:buClr>
                <a:schemeClr val="accent1"/>
              </a:buClr>
              <a:buSzPct val="85000"/>
              <a:buNone/>
            </a:pPr>
            <a:r>
              <a:rPr lang="en-US" sz="2800" b="1" dirty="0" smtClean="0">
                <a:solidFill>
                  <a:schemeClr val="tx1"/>
                </a:solidFill>
              </a:rPr>
              <a:t>Reference </a:t>
            </a:r>
            <a:r>
              <a:rPr lang="en-US" sz="2800" b="1" dirty="0" smtClean="0">
                <a:solidFill>
                  <a:schemeClr val="tx1"/>
                </a:solidFill>
              </a:rPr>
              <a:t>Data Services</a:t>
            </a:r>
          </a:p>
          <a:p>
            <a:pPr>
              <a:buNone/>
            </a:pPr>
            <a:endParaRPr lang="en-US" dirty="0"/>
          </a:p>
        </p:txBody>
      </p:sp>
      <p:sp>
        <p:nvSpPr>
          <p:cNvPr id="4"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4270248" cy="4797552"/>
          </a:xfrm>
          <a:prstGeom prst="rect">
            <a:avLst/>
          </a:prstGeom>
        </p:spPr>
        <p:txBody>
          <a:bodyPr vert="horz">
            <a:normAutofit fontScale="85000" lnSpcReduction="20000"/>
          </a:bodyPr>
          <a:lstStyle/>
          <a:p>
            <a:r>
              <a:rPr lang="en-US" sz="2800" dirty="0" smtClean="0"/>
              <a:t>At present, for GNSS Control work, GNSS instruments need to be paired to simultaneously observe Master (Station whose coordinates are known) and Rover (Stations whose coordinates need to be measured) or for more precision work Multiple masters and multiple rovers stations are observed simultaneously to form well conditioned geometries (Triangles, or braced quadrilaterals etc). </a:t>
            </a:r>
            <a:endParaRPr lang="en-US" sz="2800" dirty="0" smtClean="0"/>
          </a:p>
          <a:p>
            <a:r>
              <a:rPr lang="en-US" sz="2800" dirty="0" smtClean="0"/>
              <a:t>.</a:t>
            </a:r>
            <a:endParaRPr lang="en-US" sz="2800" dirty="0"/>
          </a:p>
        </p:txBody>
      </p:sp>
      <p:pic>
        <p:nvPicPr>
          <p:cNvPr id="2050" name="Picture 2" descr="GPS Positioning Modes Part 1"/>
          <p:cNvPicPr>
            <a:picLocks noChangeAspect="1" noChangeArrowheads="1"/>
          </p:cNvPicPr>
          <p:nvPr/>
        </p:nvPicPr>
        <p:blipFill>
          <a:blip r:embed="rId2"/>
          <a:srcRect/>
          <a:stretch>
            <a:fillRect/>
          </a:stretch>
        </p:blipFill>
        <p:spPr bwMode="auto">
          <a:xfrm>
            <a:off x="5029200" y="1447800"/>
            <a:ext cx="3639174" cy="2257425"/>
          </a:xfrm>
          <a:prstGeom prst="rect">
            <a:avLst/>
          </a:prstGeom>
          <a:noFill/>
        </p:spPr>
      </p:pic>
      <p:pic>
        <p:nvPicPr>
          <p:cNvPr id="2052" name="Picture 4" descr="Chapter 8"/>
          <p:cNvPicPr>
            <a:picLocks noChangeAspect="1" noChangeArrowheads="1"/>
          </p:cNvPicPr>
          <p:nvPr/>
        </p:nvPicPr>
        <p:blipFill>
          <a:blip r:embed="rId3"/>
          <a:srcRect/>
          <a:stretch>
            <a:fillRect/>
          </a:stretch>
        </p:blipFill>
        <p:spPr bwMode="auto">
          <a:xfrm>
            <a:off x="5562600" y="3657600"/>
            <a:ext cx="2971800" cy="30146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8503920" cy="4572000"/>
          </a:xfrm>
          <a:prstGeom prst="rect">
            <a:avLst/>
          </a:prstGeom>
        </p:spPr>
        <p:txBody>
          <a:bodyPr vert="horz">
            <a:normAutofit/>
          </a:bodyPr>
          <a:lstStyle/>
          <a:p>
            <a:r>
              <a:rPr lang="en-US" sz="2800" dirty="0" smtClean="0"/>
              <a:t>Duration </a:t>
            </a:r>
            <a:r>
              <a:rPr lang="en-US" sz="2800" dirty="0" smtClean="0"/>
              <a:t>of observation in these cases, increases with respect to distance between Master and Rover stations</a:t>
            </a:r>
            <a:r>
              <a:rPr lang="en-US" sz="2800" dirty="0" smtClean="0"/>
              <a:t>.</a:t>
            </a:r>
          </a:p>
          <a:p>
            <a:r>
              <a:rPr lang="en-US" sz="2800" dirty="0" smtClean="0"/>
              <a:t>   </a:t>
            </a:r>
          </a:p>
        </p:txBody>
      </p:sp>
      <p:pic>
        <p:nvPicPr>
          <p:cNvPr id="1025" name="Picture 1"/>
          <p:cNvPicPr>
            <a:picLocks noChangeAspect="1" noChangeArrowheads="1"/>
          </p:cNvPicPr>
          <p:nvPr/>
        </p:nvPicPr>
        <p:blipFill>
          <a:blip r:embed="rId2"/>
          <a:srcRect/>
          <a:stretch>
            <a:fillRect/>
          </a:stretch>
        </p:blipFill>
        <p:spPr bwMode="auto">
          <a:xfrm>
            <a:off x="457200" y="3276600"/>
            <a:ext cx="8127042" cy="2490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4194048" cy="4572000"/>
          </a:xfrm>
          <a:prstGeom prst="rect">
            <a:avLst/>
          </a:prstGeom>
        </p:spPr>
        <p:txBody>
          <a:bodyPr vert="horz">
            <a:normAutofit fontScale="92500" lnSpcReduction="20000"/>
          </a:bodyPr>
          <a:lstStyle/>
          <a:p>
            <a:r>
              <a:rPr lang="en-US" sz="2800" dirty="0" smtClean="0"/>
              <a:t>With </a:t>
            </a:r>
            <a:r>
              <a:rPr lang="en-US" sz="2800" dirty="0" smtClean="0"/>
              <a:t>CORS in place, there is NO need to send paired GNSS equipments or forming geometrical networks. Using single GNSS equipment, control points with respect to National Reference frame can be established with much lesser observation period and better reliability and consistency in Survey work</a:t>
            </a:r>
            <a:r>
              <a:rPr lang="en-US" sz="2800" dirty="0" smtClean="0"/>
              <a:t>.</a:t>
            </a:r>
          </a:p>
          <a:p>
            <a:r>
              <a:rPr lang="en-US" sz="2800" dirty="0" smtClean="0"/>
              <a:t> </a:t>
            </a:r>
            <a:endParaRPr lang="en-US" sz="2800" dirty="0"/>
          </a:p>
        </p:txBody>
      </p:sp>
      <p:pic>
        <p:nvPicPr>
          <p:cNvPr id="35842" name="Picture 2" descr="U.S. Geological Survey - Global Positioning System"/>
          <p:cNvPicPr>
            <a:picLocks noChangeAspect="1" noChangeArrowheads="1"/>
          </p:cNvPicPr>
          <p:nvPr/>
        </p:nvPicPr>
        <p:blipFill>
          <a:blip r:embed="rId2"/>
          <a:srcRect/>
          <a:stretch>
            <a:fillRect/>
          </a:stretch>
        </p:blipFill>
        <p:spPr bwMode="auto">
          <a:xfrm>
            <a:off x="4767289" y="2286000"/>
            <a:ext cx="4376711" cy="342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01752" y="1527048"/>
            <a:ext cx="8503920" cy="4572000"/>
          </a:xfrm>
          <a:prstGeom prst="rect">
            <a:avLst/>
          </a:prstGeom>
        </p:spPr>
        <p:txBody>
          <a:bodyPr vert="horz">
            <a:normAutofit/>
          </a:bodyPr>
          <a:lstStyle/>
          <a:p>
            <a:r>
              <a:rPr lang="en-US" sz="2800" dirty="0" smtClean="0"/>
              <a:t>User </a:t>
            </a:r>
            <a:r>
              <a:rPr lang="en-US" sz="2800" dirty="0" smtClean="0"/>
              <a:t>can choose out of above said 2 services. </a:t>
            </a:r>
            <a:r>
              <a:rPr lang="en-US" sz="2800" dirty="0" smtClean="0"/>
              <a:t>He </a:t>
            </a:r>
            <a:r>
              <a:rPr lang="en-US" sz="2800" dirty="0" smtClean="0"/>
              <a:t>can either </a:t>
            </a:r>
            <a:endParaRPr lang="en-US" sz="2800" dirty="0" smtClean="0"/>
          </a:p>
          <a:p>
            <a:pPr lvl="1">
              <a:buFont typeface="Arial" pitchFamily="34" charset="0"/>
              <a:buChar char="•"/>
            </a:pPr>
            <a:r>
              <a:rPr lang="en-US" sz="2800" dirty="0" smtClean="0"/>
              <a:t>P</a:t>
            </a:r>
            <a:r>
              <a:rPr lang="en-US" sz="2800" dirty="0" smtClean="0"/>
              <a:t>rocess </a:t>
            </a:r>
            <a:r>
              <a:rPr lang="en-US" sz="2800" dirty="0" smtClean="0"/>
              <a:t>its GNSS data with reference to CORS Network online on above said website, </a:t>
            </a:r>
            <a:endParaRPr lang="en-US" sz="2800" dirty="0" smtClean="0"/>
          </a:p>
          <a:p>
            <a:pPr lvl="1"/>
            <a:r>
              <a:rPr lang="en-US" sz="2800" dirty="0" smtClean="0"/>
              <a:t>					or </a:t>
            </a:r>
          </a:p>
          <a:p>
            <a:pPr lvl="1">
              <a:buFont typeface="Arial" pitchFamily="34" charset="0"/>
              <a:buChar char="•"/>
            </a:pPr>
            <a:r>
              <a:rPr lang="en-US" sz="2800" dirty="0" smtClean="0"/>
              <a:t>Download </a:t>
            </a:r>
            <a:r>
              <a:rPr lang="en-US" sz="2800" dirty="0" smtClean="0"/>
              <a:t>RINEX data of nearby CORS stations and using them as master stations, process his static observation data in his own GNSS processing software.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marL="274320" lvl="1">
              <a:buClr>
                <a:schemeClr val="accent1"/>
              </a:buClr>
              <a:buSzPct val="85000"/>
              <a:buFont typeface="Wingdings 2"/>
              <a:buChar char=""/>
            </a:pPr>
            <a:r>
              <a:rPr lang="en-US" sz="2800" b="1" dirty="0" smtClean="0">
                <a:solidFill>
                  <a:schemeClr val="tx1"/>
                </a:solidFill>
              </a:rPr>
              <a:t>Online Data Processing</a:t>
            </a:r>
          </a:p>
          <a:p>
            <a:pPr lvl="1"/>
            <a:r>
              <a:rPr lang="en-US" sz="2300" dirty="0" smtClean="0">
                <a:solidFill>
                  <a:schemeClr val="tx1"/>
                </a:solidFill>
              </a:rPr>
              <a:t>Users interested in sub centimeter precise positioning for Control work or users who do not have RTK enabled GNSS instrument or software, can also utilize CORS Services.</a:t>
            </a:r>
          </a:p>
          <a:p>
            <a:pPr lvl="1"/>
            <a:r>
              <a:rPr lang="en-IN" sz="2300" dirty="0" smtClean="0">
                <a:solidFill>
                  <a:schemeClr val="tx1"/>
                </a:solidFill>
              </a:rPr>
              <a:t>At present, in Static mode surveys, GNSS instruments need to be paired to simultaneously observe Master (Station whose coordinates are known) and Rover (Stations whose coordinates need to be measured) </a:t>
            </a:r>
          </a:p>
          <a:p>
            <a:pPr lvl="1"/>
            <a:r>
              <a:rPr lang="en-IN" sz="2300" dirty="0" smtClean="0">
                <a:solidFill>
                  <a:schemeClr val="tx1"/>
                </a:solidFill>
              </a:rPr>
              <a:t>Multiple masters and multiple rovers stations are observed simultaneously to form well conditioned geometries (Triangles, or braced quadrilaterals etc). </a:t>
            </a:r>
          </a:p>
          <a:p>
            <a:pPr lvl="1"/>
            <a:r>
              <a:rPr lang="en-IN" sz="2300" dirty="0" smtClean="0">
                <a:solidFill>
                  <a:schemeClr val="tx1"/>
                </a:solidFill>
              </a:rPr>
              <a:t>Duration of observation in these cases, increases with respect to distance between Master and Rover stations.</a:t>
            </a:r>
          </a:p>
          <a:p>
            <a:pPr lvl="1"/>
            <a:r>
              <a:rPr lang="en-IN" sz="2300" dirty="0" smtClean="0">
                <a:solidFill>
                  <a:schemeClr val="tx1"/>
                </a:solidFill>
              </a:rPr>
              <a:t>With CORS in place, there is NO need to use paired GNSS equipments or forming geometrical networks. </a:t>
            </a:r>
          </a:p>
          <a:p>
            <a:pPr lvl="1"/>
            <a:r>
              <a:rPr lang="en-US" sz="2300" dirty="0" smtClean="0">
                <a:solidFill>
                  <a:schemeClr val="tx1"/>
                </a:solidFill>
              </a:rPr>
              <a:t>User can put his GNSS rover, on his point of interest, collect data in static survey mode and upload his data in </a:t>
            </a:r>
            <a:r>
              <a:rPr lang="en-US" sz="2300" dirty="0" err="1" smtClean="0">
                <a:solidFill>
                  <a:schemeClr val="tx1"/>
                </a:solidFill>
              </a:rPr>
              <a:t>Rinex</a:t>
            </a:r>
            <a:r>
              <a:rPr lang="en-US" sz="2300" dirty="0" smtClean="0">
                <a:solidFill>
                  <a:schemeClr val="tx1"/>
                </a:solidFill>
              </a:rPr>
              <a:t> format into online processing platform. Online processing platform will process data and provide coordinates of site along with Processing report.</a:t>
            </a:r>
          </a:p>
          <a:p>
            <a:endParaRPr lang="en-US" dirty="0"/>
          </a:p>
        </p:txBody>
      </p:sp>
      <p:sp>
        <p:nvSpPr>
          <p:cNvPr id="6"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-Services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b="1" dirty="0" smtClean="0"/>
              <a:t>Continuously Operating Reference  Station</a:t>
            </a:r>
            <a:endParaRPr lang="en-US" b="1" dirty="0"/>
          </a:p>
        </p:txBody>
      </p:sp>
      <p:sp>
        <p:nvSpPr>
          <p:cNvPr id="3" name="Content Placeholder 2"/>
          <p:cNvSpPr>
            <a:spLocks noGrp="1"/>
          </p:cNvSpPr>
          <p:nvPr>
            <p:ph sz="quarter" idx="1"/>
          </p:nvPr>
        </p:nvSpPr>
        <p:spPr>
          <a:xfrm>
            <a:off x="301752" y="1527048"/>
            <a:ext cx="4575048" cy="4797552"/>
          </a:xfrm>
        </p:spPr>
        <p:txBody>
          <a:bodyPr>
            <a:normAutofit fontScale="70000" lnSpcReduction="20000"/>
          </a:bodyPr>
          <a:lstStyle/>
          <a:p>
            <a:r>
              <a:rPr lang="en-US" b="1" dirty="0" smtClean="0"/>
              <a:t>Continuously Operating Reference  Station Network Status</a:t>
            </a:r>
            <a:endParaRPr lang="en-US" sz="2800" dirty="0" smtClean="0"/>
          </a:p>
          <a:p>
            <a:pPr algn="just"/>
            <a:r>
              <a:rPr lang="en-US" dirty="0" smtClean="0"/>
              <a:t>Survey of India has established a network of  Continuously Operating Reference Stations (CORS) in Uttar Pradesh and Uttarakhand which is capable of providing Real Time Positioning Service through RTK/NRTK with an accuracy of ±3cm. </a:t>
            </a:r>
          </a:p>
          <a:p>
            <a:pPr algn="just"/>
            <a:r>
              <a:rPr lang="en-US" dirty="0" smtClean="0"/>
              <a:t>The CORS Network in Haryana, Maharashtra and </a:t>
            </a:r>
            <a:r>
              <a:rPr lang="en-US" dirty="0" err="1" smtClean="0"/>
              <a:t>Karanataka</a:t>
            </a:r>
            <a:r>
              <a:rPr lang="en-US" dirty="0" smtClean="0"/>
              <a:t> will be operational within 2 months.</a:t>
            </a:r>
          </a:p>
          <a:p>
            <a:pPr algn="just"/>
            <a:r>
              <a:rPr lang="en-US" dirty="0" smtClean="0"/>
              <a:t> The CORS Network in Punjab, Himachal Pradesh, Madhya Pradesh, Rajasthan is in Progress and may be operational in 3 to 4 Months.</a:t>
            </a:r>
          </a:p>
          <a:p>
            <a:pPr lvl="1"/>
            <a:endParaRPr lang="en-US" sz="2300" dirty="0" smtClean="0"/>
          </a:p>
          <a:p>
            <a:endParaRPr lang="en-US" dirty="0"/>
          </a:p>
        </p:txBody>
      </p:sp>
      <p:pic>
        <p:nvPicPr>
          <p:cNvPr id="9" name="Picture 8" descr="ImplemetationLevel.jpeg"/>
          <p:cNvPicPr>
            <a:picLocks noChangeAspect="1"/>
          </p:cNvPicPr>
          <p:nvPr/>
        </p:nvPicPr>
        <p:blipFill>
          <a:blip r:embed="rId2" cstate="print"/>
          <a:srcRect l="4434" t="13333" r="4434" b="5556"/>
          <a:stretch>
            <a:fillRect/>
          </a:stretch>
        </p:blipFill>
        <p:spPr>
          <a:xfrm>
            <a:off x="4953000" y="1371600"/>
            <a:ext cx="3962400" cy="498715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-Services</a:t>
            </a:r>
            <a:endParaRPr lang="en-US" dirty="0"/>
          </a:p>
        </p:txBody>
      </p:sp>
      <p:sp>
        <p:nvSpPr>
          <p:cNvPr id="3" name="Content Placeholder 2"/>
          <p:cNvSpPr>
            <a:spLocks noGrp="1"/>
          </p:cNvSpPr>
          <p:nvPr>
            <p:ph sz="quarter" idx="1"/>
          </p:nvPr>
        </p:nvSpPr>
        <p:spPr/>
        <p:txBody>
          <a:bodyPr>
            <a:normAutofit/>
          </a:bodyPr>
          <a:lstStyle/>
          <a:p>
            <a:pPr marL="274320" lvl="1">
              <a:buClr>
                <a:schemeClr val="accent1"/>
              </a:buClr>
              <a:buSzPct val="85000"/>
              <a:buFont typeface="Wingdings 2"/>
              <a:buChar char=""/>
            </a:pPr>
            <a:r>
              <a:rPr lang="en-US" b="1" dirty="0" smtClean="0">
                <a:solidFill>
                  <a:schemeClr val="tx1"/>
                </a:solidFill>
              </a:rPr>
              <a:t>Downloading of RAW Data of CORS Stations for processing in user software.</a:t>
            </a:r>
            <a:endParaRPr lang="en-US" dirty="0" smtClean="0">
              <a:solidFill>
                <a:schemeClr val="tx1"/>
              </a:solidFill>
            </a:endParaRPr>
          </a:p>
          <a:p>
            <a:pPr lvl="1"/>
            <a:r>
              <a:rPr lang="en-IN" dirty="0" smtClean="0">
                <a:solidFill>
                  <a:schemeClr val="tx1"/>
                </a:solidFill>
              </a:rPr>
              <a:t>Users can download CORS stations raw observations in non proprietary open RINEX format or virtual </a:t>
            </a:r>
            <a:r>
              <a:rPr lang="en-IN" dirty="0" err="1" smtClean="0">
                <a:solidFill>
                  <a:schemeClr val="tx1"/>
                </a:solidFill>
              </a:rPr>
              <a:t>rinex</a:t>
            </a:r>
            <a:r>
              <a:rPr lang="en-IN" dirty="0" smtClean="0">
                <a:solidFill>
                  <a:schemeClr val="tx1"/>
                </a:solidFill>
              </a:rPr>
              <a:t> data and use it to process his own GNSS data it his own software.</a:t>
            </a:r>
          </a:p>
          <a:p>
            <a:pPr lvl="1"/>
            <a:r>
              <a:rPr lang="en-IN" dirty="0" smtClean="0">
                <a:solidFill>
                  <a:schemeClr val="tx1"/>
                </a:solidFill>
              </a:rPr>
              <a:t>By logging in on this website user can create custom orders; individual stations or multiple stations, epochs, time periods, and various formats such as  Rinex2.1, </a:t>
            </a:r>
            <a:r>
              <a:rPr lang="en-IN" dirty="0" err="1" smtClean="0">
                <a:solidFill>
                  <a:schemeClr val="tx1"/>
                </a:solidFill>
              </a:rPr>
              <a:t>Rinex</a:t>
            </a:r>
            <a:r>
              <a:rPr lang="en-IN" dirty="0" smtClean="0">
                <a:solidFill>
                  <a:schemeClr val="tx1"/>
                </a:solidFill>
              </a:rPr>
              <a:t> 2.11, </a:t>
            </a:r>
            <a:r>
              <a:rPr lang="en-IN" dirty="0" err="1" smtClean="0">
                <a:solidFill>
                  <a:schemeClr val="tx1"/>
                </a:solidFill>
              </a:rPr>
              <a:t>Rinex</a:t>
            </a:r>
            <a:r>
              <a:rPr lang="en-IN" dirty="0" smtClean="0">
                <a:solidFill>
                  <a:schemeClr val="tx1"/>
                </a:solidFill>
              </a:rPr>
              <a:t> 3, T02, TGD, DAT,  T01 and various logging rate 1 minute, 15 seconds, 1Hz, 5Hz, 10Hz, 15Hz, 30Hz...etc.</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ocessing.mp4">
            <a:hlinkClick r:id="" action="ppaction://media"/>
          </p:cNvPr>
          <p:cNvPicPr>
            <a:picLocks noGrp="1" noRot="1" noChangeAspect="1"/>
          </p:cNvPicPr>
          <p:nvPr>
            <p:ph sz="quarter" idx="1"/>
            <a:videoFile r:link="rId1"/>
          </p:nvPr>
        </p:nvPicPr>
        <p:blipFill>
          <a:blip r:embed="rId4"/>
          <a:stretch>
            <a:fillRect/>
          </a:stretch>
        </p:blipFill>
        <p:spPr>
          <a:xfrm>
            <a:off x="942623" y="2244726"/>
            <a:ext cx="8201377" cy="4613274"/>
          </a:xfrm>
          <a:prstGeom prst="rect">
            <a:avLst/>
          </a:prstGeom>
        </p:spPr>
      </p:pic>
      <p:sp>
        <p:nvSpPr>
          <p:cNvPr id="5" name="Title 1"/>
          <p:cNvSpPr>
            <a:spLocks noGrp="1"/>
          </p:cNvSpPr>
          <p:nvPr>
            <p:ph type="title"/>
          </p:nvPr>
        </p:nvSpPr>
        <p:spPr>
          <a:xfrm>
            <a:off x="301752" y="457200"/>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6" name="Content Placeholder 2"/>
          <p:cNvSpPr txBox="1">
            <a:spLocks/>
          </p:cNvSpPr>
          <p:nvPr/>
        </p:nvSpPr>
        <p:spPr>
          <a:xfrm>
            <a:off x="335280" y="1524000"/>
            <a:ext cx="8503920" cy="4572000"/>
          </a:xfrm>
          <a:prstGeom prst="rect">
            <a:avLst/>
          </a:prstGeom>
        </p:spPr>
        <p:txBody>
          <a:bodyPr vert="horz">
            <a:normAutofit/>
          </a:bodyPr>
          <a:lstStyle/>
          <a:p>
            <a:pPr marL="274320" lvl="0" indent="-274320">
              <a:spcBef>
                <a:spcPct val="20000"/>
              </a:spcBef>
              <a:buClr>
                <a:srgbClr val="FE8637"/>
              </a:buClr>
              <a:buSzPct val="85000"/>
              <a:buFont typeface="Wingdings 2"/>
              <a:buChar char=""/>
              <a:defRPr/>
            </a:pPr>
            <a:r>
              <a:rPr lang="en-US" sz="2800" dirty="0" smtClean="0"/>
              <a:t>Online Processing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381000"/>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Applications</a:t>
            </a:r>
            <a:endParaRPr lang="en-US" dirty="0"/>
          </a:p>
        </p:txBody>
      </p:sp>
      <p:sp>
        <p:nvSpPr>
          <p:cNvPr id="7" name="Content Placeholder 2"/>
          <p:cNvSpPr txBox="1">
            <a:spLocks/>
          </p:cNvSpPr>
          <p:nvPr/>
        </p:nvSpPr>
        <p:spPr>
          <a:xfrm>
            <a:off x="335280" y="1524000"/>
            <a:ext cx="8503920" cy="4572000"/>
          </a:xfrm>
          <a:prstGeom prst="rect">
            <a:avLst/>
          </a:prstGeom>
        </p:spPr>
        <p:txBody>
          <a:bodyPr vert="horz">
            <a:normAutofit/>
          </a:bodyPr>
          <a:lstStyle/>
          <a:p>
            <a:pPr marL="274320" lvl="0" indent="-274320">
              <a:spcBef>
                <a:spcPct val="20000"/>
              </a:spcBef>
              <a:buClr>
                <a:srgbClr val="FE8637"/>
              </a:buClr>
              <a:buSzPct val="85000"/>
              <a:buFont typeface="Wingdings 2"/>
              <a:buChar char=""/>
              <a:defRPr/>
            </a:pPr>
            <a:r>
              <a:rPr lang="en-US" sz="2800" dirty="0" smtClean="0"/>
              <a:t>CORS Station raw Data Downloading</a:t>
            </a:r>
          </a:p>
        </p:txBody>
      </p:sp>
      <p:pic>
        <p:nvPicPr>
          <p:cNvPr id="8" name="Downloading.mp4">
            <a:hlinkClick r:id="" action="ppaction://media"/>
          </p:cNvPr>
          <p:cNvPicPr>
            <a:picLocks noGrp="1" noRot="1" noChangeAspect="1"/>
          </p:cNvPicPr>
          <p:nvPr>
            <p:ph sz="quarter" idx="1"/>
            <a:videoFile r:link="rId1"/>
          </p:nvPr>
        </p:nvPicPr>
        <p:blipFill>
          <a:blip r:embed="rId3"/>
          <a:stretch>
            <a:fillRect/>
          </a:stretch>
        </p:blipFill>
        <p:spPr>
          <a:xfrm>
            <a:off x="1151467" y="2362200"/>
            <a:ext cx="7992534"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pPr>
            <a:endParaRPr lang="en-US" b="1" dirty="0" smtClean="0"/>
          </a:p>
          <a:p>
            <a:pPr algn="ctr">
              <a:buNone/>
            </a:pPr>
            <a:endParaRPr lang="en-US" b="1" dirty="0" smtClean="0"/>
          </a:p>
          <a:p>
            <a:pPr algn="ctr">
              <a:buNone/>
            </a:pPr>
            <a:endParaRPr lang="en-US" b="1" dirty="0" smtClean="0"/>
          </a:p>
          <a:p>
            <a:pPr algn="ctr">
              <a:buNone/>
            </a:pPr>
            <a:r>
              <a:rPr lang="en-US" sz="5400" b="1" dirty="0" smtClean="0"/>
              <a:t>Thank You</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-Portal</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62500" lnSpcReduction="20000"/>
          </a:bodyPr>
          <a:lstStyle/>
          <a:p>
            <a:pPr algn="just"/>
            <a:r>
              <a:rPr lang="en-US" sz="4000" dirty="0" smtClean="0"/>
              <a:t>CORS infrastructure is basically a Network of permanently installed reference stations (or GNSS receivers), continuously streaming raw satellite observations to a central server. </a:t>
            </a:r>
          </a:p>
          <a:p>
            <a:pPr algn="just"/>
            <a:r>
              <a:rPr lang="en-US" sz="4000" dirty="0" smtClean="0"/>
              <a:t>The Central sever archive and catalogue these reference station data, analyses and process it for further consumption and host it over web to be used by users. </a:t>
            </a:r>
          </a:p>
          <a:p>
            <a:pPr algn="just"/>
            <a:r>
              <a:rPr lang="en-US" sz="4000" dirty="0" smtClean="0"/>
              <a:t>The CORS network is available 24 hours per day, 7 days a week and 365 days a year. Its data and corrections are hosted on web in form of open non-proprietary Data streaming standards for easy consumption.</a:t>
            </a:r>
          </a:p>
          <a:p>
            <a:pPr algn="just"/>
            <a:r>
              <a:rPr lang="en-US" sz="4000" dirty="0" smtClean="0"/>
              <a:t> These data/services are available on </a:t>
            </a:r>
            <a:r>
              <a:rPr lang="en-US" sz="4000" b="1" u="sng" dirty="0" smtClean="0"/>
              <a:t>www.cors.surveyofindia.gov.in</a:t>
            </a:r>
            <a:endParaRPr lang="en-US" sz="4000"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www.cors.surveyofindia.gov.in</a:t>
            </a:r>
            <a:endParaRPr lang="en-US" dirty="0"/>
          </a:p>
        </p:txBody>
      </p:sp>
      <p:sp>
        <p:nvSpPr>
          <p:cNvPr id="3" name="Content Placeholder 2"/>
          <p:cNvSpPr>
            <a:spLocks noGrp="1"/>
          </p:cNvSpPr>
          <p:nvPr>
            <p:ph sz="quarter" idx="1"/>
          </p:nvPr>
        </p:nvSpPr>
        <p:spPr/>
        <p:txBody>
          <a:bodyPr/>
          <a:lstStyle/>
          <a:p>
            <a:pPr lvl="0">
              <a:buNone/>
            </a:pPr>
            <a:r>
              <a:rPr lang="en-US" dirty="0" smtClean="0"/>
              <a:t>Following Services are being Provided by VORS Network</a:t>
            </a:r>
          </a:p>
          <a:p>
            <a:pPr lvl="1"/>
            <a:r>
              <a:rPr lang="en-US" b="1" dirty="0" smtClean="0">
                <a:solidFill>
                  <a:schemeClr val="tx1"/>
                </a:solidFill>
              </a:rPr>
              <a:t>Real Time positioning Services</a:t>
            </a:r>
          </a:p>
          <a:p>
            <a:pPr lvl="2"/>
            <a:r>
              <a:rPr lang="en-US" b="1" dirty="0" smtClean="0">
                <a:solidFill>
                  <a:schemeClr val="tx1"/>
                </a:solidFill>
              </a:rPr>
              <a:t>Network </a:t>
            </a:r>
            <a:r>
              <a:rPr lang="en-US" b="1" dirty="0" smtClean="0">
                <a:solidFill>
                  <a:schemeClr val="tx1"/>
                </a:solidFill>
              </a:rPr>
              <a:t>RTK Services for 3 – 4 centimeter real time positioning.</a:t>
            </a:r>
          </a:p>
          <a:p>
            <a:pPr lvl="2"/>
            <a:r>
              <a:rPr lang="en-US" b="1" dirty="0" smtClean="0">
                <a:solidFill>
                  <a:schemeClr val="tx1"/>
                </a:solidFill>
              </a:rPr>
              <a:t>D-GNSS Services for 30 – 40 centimeter accurate real time positioning</a:t>
            </a:r>
            <a:r>
              <a:rPr lang="en-US" b="1" dirty="0" smtClean="0">
                <a:solidFill>
                  <a:schemeClr val="tx1"/>
                </a:solidFill>
              </a:rPr>
              <a:t>.</a:t>
            </a:r>
          </a:p>
          <a:p>
            <a:pPr lvl="1"/>
            <a:r>
              <a:rPr lang="en-US" b="1" dirty="0" smtClean="0">
                <a:solidFill>
                  <a:schemeClr val="tx1"/>
                </a:solidFill>
              </a:rPr>
              <a:t>Reference Data Services</a:t>
            </a:r>
            <a:endParaRPr lang="en-US" b="1" dirty="0" smtClean="0">
              <a:solidFill>
                <a:schemeClr val="tx1"/>
              </a:solidFill>
            </a:endParaRPr>
          </a:p>
          <a:p>
            <a:pPr lvl="2"/>
            <a:r>
              <a:rPr lang="en-US" b="1" dirty="0" smtClean="0">
                <a:solidFill>
                  <a:schemeClr val="tx1"/>
                </a:solidFill>
              </a:rPr>
              <a:t>Online Data processing of static observation with respect of CORS.</a:t>
            </a:r>
          </a:p>
          <a:p>
            <a:pPr lvl="2"/>
            <a:r>
              <a:rPr lang="en-US" b="1" dirty="0" smtClean="0">
                <a:solidFill>
                  <a:schemeClr val="tx1"/>
                </a:solidFill>
              </a:rPr>
              <a:t>Downloading of RAW Data of CORS Stations for processing in user software.</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dirty="0" smtClean="0"/>
              <a:t>To access these services, user requires login ID credentials. For which user users are required to get them registered and</a:t>
            </a:r>
            <a:r>
              <a:rPr lang="en-IN" b="1" dirty="0" smtClean="0"/>
              <a:t> </a:t>
            </a:r>
            <a:r>
              <a:rPr lang="en-IN" dirty="0" smtClean="0"/>
              <a:t>subscribe</a:t>
            </a:r>
            <a:r>
              <a:rPr lang="en-IN" b="1" dirty="0" smtClean="0"/>
              <a:t> </a:t>
            </a:r>
            <a:r>
              <a:rPr lang="en-IN" dirty="0" smtClean="0"/>
              <a:t>for requisite services on CORS portal i.e.</a:t>
            </a:r>
          </a:p>
          <a:p>
            <a:pPr algn="ctr">
              <a:buNone/>
            </a:pPr>
            <a:r>
              <a:rPr lang="en-IN" b="1" dirty="0" smtClean="0"/>
              <a:t>	</a:t>
            </a:r>
            <a:r>
              <a:rPr lang="en-IN" b="1" dirty="0" smtClean="0">
                <a:solidFill>
                  <a:srgbClr val="0070C0"/>
                </a:solidFill>
              </a:rPr>
              <a:t>www.cors.surveyofindia.gov.in</a:t>
            </a:r>
            <a:endParaRPr lang="en-US" dirty="0">
              <a:solidFill>
                <a:srgbClr val="0070C0"/>
              </a:solidFill>
            </a:endParaRPr>
          </a:p>
        </p:txBody>
      </p:sp>
      <p:pic>
        <p:nvPicPr>
          <p:cNvPr id="4" name="Picture 2" descr="C:\Users\HP\Desktop\temp\vedio\3(1).jpg"/>
          <p:cNvPicPr>
            <a:picLocks noChangeAspect="1" noChangeArrowheads="1"/>
          </p:cNvPicPr>
          <p:nvPr/>
        </p:nvPicPr>
        <p:blipFill>
          <a:blip r:embed="rId2"/>
          <a:srcRect b="51667"/>
          <a:stretch>
            <a:fillRect/>
          </a:stretch>
        </p:blipFill>
        <p:spPr bwMode="auto">
          <a:xfrm>
            <a:off x="609600" y="3962400"/>
            <a:ext cx="8128000" cy="2209800"/>
          </a:xfrm>
          <a:prstGeom prst="rect">
            <a:avLst/>
          </a:prstGeom>
          <a:noFill/>
        </p:spPr>
      </p:pic>
      <p:sp>
        <p:nvSpPr>
          <p:cNvPr id="5" name="Oval 4"/>
          <p:cNvSpPr/>
          <p:nvPr/>
        </p:nvSpPr>
        <p:spPr>
          <a:xfrm>
            <a:off x="2286000" y="4191000"/>
            <a:ext cx="1905000" cy="457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7367444">
            <a:off x="4092180" y="3952780"/>
            <a:ext cx="609600" cy="27321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
        <p:nvSpPr>
          <p:cNvPr id="5" name="Content Placeholder 4"/>
          <p:cNvSpPr>
            <a:spLocks noGrp="1"/>
          </p:cNvSpPr>
          <p:nvPr>
            <p:ph sz="quarter" idx="1"/>
          </p:nvPr>
        </p:nvSpPr>
        <p:spPr/>
        <p:txBody>
          <a:bodyPr/>
          <a:lstStyle/>
          <a:p>
            <a:r>
              <a:rPr lang="en-US" dirty="0" smtClean="0"/>
              <a:t>Click on Register </a:t>
            </a:r>
            <a:endParaRPr lang="en-US" dirty="0"/>
          </a:p>
        </p:txBody>
      </p:sp>
      <p:pic>
        <p:nvPicPr>
          <p:cNvPr id="32771" name="Picture 3"/>
          <p:cNvPicPr>
            <a:picLocks noChangeAspect="1" noChangeArrowheads="1"/>
          </p:cNvPicPr>
          <p:nvPr/>
        </p:nvPicPr>
        <p:blipFill>
          <a:blip r:embed="rId2"/>
          <a:srcRect r="60761" b="50000"/>
          <a:stretch>
            <a:fillRect/>
          </a:stretch>
        </p:blipFill>
        <p:spPr bwMode="auto">
          <a:xfrm>
            <a:off x="3581400" y="2362200"/>
            <a:ext cx="5105400" cy="3657600"/>
          </a:xfrm>
          <a:prstGeom prst="rect">
            <a:avLst/>
          </a:prstGeom>
          <a:noFill/>
          <a:ln w="9525">
            <a:noFill/>
            <a:miter lim="800000"/>
            <a:headEnd/>
            <a:tailEnd/>
          </a:ln>
          <a:effectLst/>
        </p:spPr>
      </p:pic>
      <p:sp>
        <p:nvSpPr>
          <p:cNvPr id="7" name="Striped Right Arrow 6"/>
          <p:cNvSpPr/>
          <p:nvPr/>
        </p:nvSpPr>
        <p:spPr>
          <a:xfrm rot="3494805">
            <a:off x="1387001" y="3174589"/>
            <a:ext cx="2925058" cy="1888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81400" y="4495800"/>
            <a:ext cx="990600" cy="228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76800" y="1527048"/>
            <a:ext cx="3928872" cy="4572000"/>
          </a:xfrm>
        </p:spPr>
        <p:txBody>
          <a:bodyPr/>
          <a:lstStyle/>
          <a:p>
            <a:r>
              <a:rPr lang="en-US" dirty="0" smtClean="0"/>
              <a:t>Fill in details and click next</a:t>
            </a:r>
            <a:endParaRPr lang="en-US" dirty="0"/>
          </a:p>
        </p:txBody>
      </p:sp>
      <p:pic>
        <p:nvPicPr>
          <p:cNvPr id="33795" name="Picture 3"/>
          <p:cNvPicPr>
            <a:picLocks noChangeAspect="1" noChangeArrowheads="1"/>
          </p:cNvPicPr>
          <p:nvPr/>
        </p:nvPicPr>
        <p:blipFill>
          <a:blip r:embed="rId2"/>
          <a:srcRect t="3125" r="65227" b="20833"/>
          <a:stretch>
            <a:fillRect/>
          </a:stretch>
        </p:blipFill>
        <p:spPr bwMode="auto">
          <a:xfrm>
            <a:off x="304800" y="1295400"/>
            <a:ext cx="4524375" cy="5562600"/>
          </a:xfrm>
          <a:prstGeom prst="rect">
            <a:avLst/>
          </a:prstGeom>
          <a:noFill/>
          <a:ln w="9525">
            <a:noFill/>
            <a:miter lim="800000"/>
            <a:headEnd/>
            <a:tailEnd/>
          </a:ln>
          <a:effectLst/>
        </p:spPr>
      </p:pic>
      <p:sp>
        <p:nvSpPr>
          <p:cNvPr id="6" name="Striped Right Arrow 5"/>
          <p:cNvSpPr/>
          <p:nvPr/>
        </p:nvSpPr>
        <p:spPr>
          <a:xfrm rot="6871014">
            <a:off x="3141423" y="4254767"/>
            <a:ext cx="4627222" cy="1656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6477000"/>
            <a:ext cx="990600" cy="228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76800" y="1527048"/>
            <a:ext cx="3928872" cy="4572000"/>
          </a:xfrm>
        </p:spPr>
        <p:txBody>
          <a:bodyPr/>
          <a:lstStyle/>
          <a:p>
            <a:r>
              <a:rPr lang="en-US" dirty="0" smtClean="0"/>
              <a:t>Fill in details and click next</a:t>
            </a:r>
            <a:endParaRPr lang="en-US" dirty="0"/>
          </a:p>
        </p:txBody>
      </p:sp>
      <p:pic>
        <p:nvPicPr>
          <p:cNvPr id="34818" name="Picture 2"/>
          <p:cNvPicPr>
            <a:picLocks noChangeAspect="1" noChangeArrowheads="1"/>
          </p:cNvPicPr>
          <p:nvPr/>
        </p:nvPicPr>
        <p:blipFill>
          <a:blip r:embed="rId2"/>
          <a:srcRect l="2343" r="64275" b="37500"/>
          <a:stretch>
            <a:fillRect/>
          </a:stretch>
        </p:blipFill>
        <p:spPr bwMode="auto">
          <a:xfrm>
            <a:off x="304800" y="1600200"/>
            <a:ext cx="4343400" cy="4572000"/>
          </a:xfrm>
          <a:prstGeom prst="rect">
            <a:avLst/>
          </a:prstGeom>
          <a:noFill/>
          <a:ln w="9525">
            <a:noFill/>
            <a:miter lim="800000"/>
            <a:headEnd/>
            <a:tailEnd/>
          </a:ln>
          <a:effectLst/>
        </p:spPr>
      </p:pic>
      <p:sp>
        <p:nvSpPr>
          <p:cNvPr id="7" name="Oval 6"/>
          <p:cNvSpPr/>
          <p:nvPr/>
        </p:nvSpPr>
        <p:spPr>
          <a:xfrm>
            <a:off x="3124200" y="5181600"/>
            <a:ext cx="990600" cy="228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rot="7487338" flipV="1">
            <a:off x="3380815" y="3628503"/>
            <a:ext cx="3724141" cy="1599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sz="quarter" idx="1"/>
          </p:nvPr>
        </p:nvPicPr>
        <p:blipFill>
          <a:blip r:embed="rId2"/>
          <a:srcRect l="2435" t="3264" r="39468" b="60069"/>
          <a:stretch>
            <a:fillRect/>
          </a:stretch>
        </p:blipFill>
        <p:spPr bwMode="auto">
          <a:xfrm>
            <a:off x="187036" y="1981200"/>
            <a:ext cx="8804564" cy="3124200"/>
          </a:xfrm>
          <a:prstGeom prst="rect">
            <a:avLst/>
          </a:prstGeom>
          <a:noFill/>
          <a:ln w="9525">
            <a:noFill/>
            <a:miter lim="800000"/>
            <a:headEnd/>
            <a:tailEnd/>
          </a:ln>
          <a:effectLst/>
        </p:spPr>
      </p:pic>
      <p:sp>
        <p:nvSpPr>
          <p:cNvPr id="6" name="Title 1"/>
          <p:cNvSpPr>
            <a:spLocks noGrp="1"/>
          </p:cNvSpPr>
          <p:nvPr>
            <p:ph type="title"/>
          </p:nvPr>
        </p:nvSpPr>
        <p:spPr>
          <a:xfrm>
            <a:off x="301752" y="384048"/>
            <a:ext cx="8534400" cy="758952"/>
          </a:xfrm>
        </p:spPr>
        <p:txBody>
          <a:bodyPr>
            <a:normAutofit fontScale="90000"/>
          </a:bodyPr>
          <a:lstStyle/>
          <a:p>
            <a:r>
              <a:rPr lang="en-US" b="1" u="sng" dirty="0" smtClean="0"/>
              <a:t>www.cors.surveyofindia.gov.in </a:t>
            </a:r>
            <a:r>
              <a:rPr lang="en-US" b="1" u="sng" dirty="0" smtClean="0"/>
              <a:t/>
            </a:r>
            <a:br>
              <a:rPr lang="en-US" b="1" u="sng" dirty="0" smtClean="0"/>
            </a:br>
            <a:r>
              <a:rPr lang="en-US" b="1" dirty="0" smtClean="0"/>
              <a:t>						</a:t>
            </a:r>
            <a:r>
              <a:rPr lang="en-US" dirty="0" smtClean="0"/>
              <a:t>- Registration</a:t>
            </a:r>
            <a:endParaRPr lang="en-US" dirty="0"/>
          </a:p>
        </p:txBody>
      </p:sp>
      <p:sp>
        <p:nvSpPr>
          <p:cNvPr id="7" name="Oval 6"/>
          <p:cNvSpPr/>
          <p:nvPr/>
        </p:nvSpPr>
        <p:spPr>
          <a:xfrm>
            <a:off x="1066800" y="3810000"/>
            <a:ext cx="5791200" cy="990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2944</TotalTime>
  <Words>857</Words>
  <Application>Microsoft Office PowerPoint</Application>
  <PresentationFormat>On-screen Show (4:3)</PresentationFormat>
  <Paragraphs>95</Paragraphs>
  <Slides>23</Slides>
  <Notes>1</Notes>
  <HiddenSlides>0</HiddenSlides>
  <MMClips>3</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www.cors.surveyofindia.gov.in</vt:lpstr>
      <vt:lpstr>Continuously Operating Reference  Station</vt:lpstr>
      <vt:lpstr>www.cors.surveyofindia.gov.in          -Portal</vt:lpstr>
      <vt:lpstr>www.cors.surveyofindia.gov.in</vt:lpstr>
      <vt:lpstr>www.cors.surveyofindia.gov.in        - Registration</vt:lpstr>
      <vt:lpstr>www.cors.surveyofindia.gov.in        - Registration</vt:lpstr>
      <vt:lpstr>www.cors.surveyofindia.gov.in        - Registration</vt:lpstr>
      <vt:lpstr>www.cors.surveyofindia.gov.in        - Registration</vt:lpstr>
      <vt:lpstr>www.cors.surveyofindia.gov.in        - Registration</vt:lpstr>
      <vt:lpstr>www.cors.surveyofindia.gov.in        - Registration</vt:lpstr>
      <vt:lpstr>www.cors.surveyofindia.gov.in        - Applications</vt:lpstr>
      <vt:lpstr>www.cors.surveyofindia.gov.in          -Services</vt:lpstr>
      <vt:lpstr>www.cors.surveyofindia.gov.in        - Applications</vt:lpstr>
      <vt:lpstr>www.cors.surveyofindia.gov.in        - Applications</vt:lpstr>
      <vt:lpstr>www.cors.surveyofindia.gov.in        - Applications</vt:lpstr>
      <vt:lpstr>www.cors.surveyofindia.gov.in        - Applications</vt:lpstr>
      <vt:lpstr>www.cors.surveyofindia.gov.in        - Applications</vt:lpstr>
      <vt:lpstr>www.cors.surveyofindia.gov.in        - Applications</vt:lpstr>
      <vt:lpstr>www.cors.surveyofindia.gov.in          -Services</vt:lpstr>
      <vt:lpstr>www.cors.surveyofindia.gov.in          -Services</vt:lpstr>
      <vt:lpstr>www.cors.surveyofindia.gov.in        - Applications</vt:lpstr>
      <vt:lpstr>www.cors.surveyofindia.gov.in        - Applications</vt:lpstr>
      <vt:lpstr>Slide 23</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Geodetic and Research Branch</dc:title>
  <dc:creator>HP</dc:creator>
  <cp:lastModifiedBy>HP</cp:lastModifiedBy>
  <cp:revision>289</cp:revision>
  <dcterms:created xsi:type="dcterms:W3CDTF">2020-07-15T03:16:59Z</dcterms:created>
  <dcterms:modified xsi:type="dcterms:W3CDTF">2021-05-18T06:58:54Z</dcterms:modified>
</cp:coreProperties>
</file>